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7" r:id="rId4"/>
    <p:sldId id="268" r:id="rId5"/>
    <p:sldId id="269" r:id="rId6"/>
    <p:sldId id="270" r:id="rId7"/>
    <p:sldId id="262" r:id="rId8"/>
    <p:sldId id="263" r:id="rId9"/>
    <p:sldId id="264" r:id="rId10"/>
    <p:sldId id="265" r:id="rId11"/>
    <p:sldId id="266" r:id="rId12"/>
    <p:sldId id="271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Bold" panose="02000000000000000000" charset="0"/>
      <p:regular r:id="rId22"/>
    </p:embeddedFont>
    <p:embeddedFont>
      <p:font typeface="Roboto Italics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2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855" y="-342900"/>
            <a:ext cx="18288000" cy="7483224"/>
            <a:chOff x="0" y="0"/>
            <a:chExt cx="6186311" cy="2531362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2531362"/>
            </a:xfrm>
            <a:custGeom>
              <a:avLst/>
              <a:gdLst/>
              <a:ahLst/>
              <a:cxnLst/>
              <a:rect l="l" t="t" r="r" b="b"/>
              <a:pathLst>
                <a:path w="6186311" h="2531362">
                  <a:moveTo>
                    <a:pt x="6061851" y="2531362"/>
                  </a:moveTo>
                  <a:lnTo>
                    <a:pt x="124460" y="2531362"/>
                  </a:lnTo>
                  <a:cubicBezTo>
                    <a:pt x="55880" y="2531362"/>
                    <a:pt x="0" y="2475482"/>
                    <a:pt x="0" y="24069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061851" y="0"/>
                  </a:lnTo>
                  <a:cubicBezTo>
                    <a:pt x="6130431" y="0"/>
                    <a:pt x="6186311" y="55880"/>
                    <a:pt x="6186311" y="124460"/>
                  </a:cubicBezTo>
                  <a:lnTo>
                    <a:pt x="6186311" y="2406902"/>
                  </a:lnTo>
                  <a:cubicBezTo>
                    <a:pt x="6186311" y="2475482"/>
                    <a:pt x="6130431" y="2531362"/>
                    <a:pt x="6061851" y="2531362"/>
                  </a:cubicBezTo>
                  <a:close/>
                </a:path>
              </a:pathLst>
            </a:custGeom>
            <a:grpFill/>
            <a:ln>
              <a:solidFill>
                <a:schemeClr val="bg2">
                  <a:lumMod val="90000"/>
                </a:schemeClr>
              </a:solidFill>
            </a:ln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289667"/>
            <a:ext cx="3940535" cy="147806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563733" y="2303477"/>
            <a:ext cx="5695567" cy="670066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545447" y="4751255"/>
            <a:ext cx="9165378" cy="1055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12"/>
              </a:lnSpc>
            </a:pPr>
            <a:r>
              <a:rPr lang="en-US" sz="7375">
                <a:solidFill>
                  <a:srgbClr val="0F3256"/>
                </a:solidFill>
                <a:latin typeface="Roboto Bold"/>
              </a:rPr>
              <a:t>Dự án 1 - PRO1121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55492" y="7727420"/>
            <a:ext cx="7140169" cy="1269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59"/>
              </a:lnSpc>
            </a:pPr>
            <a:r>
              <a:rPr lang="en-US" sz="7399" i="1" err="1">
                <a:solidFill>
                  <a:srgbClr val="92D050"/>
                </a:solidFill>
                <a:latin typeface="Roboto Bold"/>
              </a:rPr>
              <a:t>Thực</a:t>
            </a:r>
            <a:r>
              <a:rPr lang="en-US" sz="7399" i="1">
                <a:solidFill>
                  <a:srgbClr val="92D050"/>
                </a:solidFill>
                <a:latin typeface="Roboto Bold"/>
              </a:rPr>
              <a:t> </a:t>
            </a:r>
            <a:r>
              <a:rPr lang="en-US" sz="7399" i="1" err="1">
                <a:solidFill>
                  <a:srgbClr val="92D050"/>
                </a:solidFill>
                <a:latin typeface="Roboto Bold"/>
              </a:rPr>
              <a:t>phẩm</a:t>
            </a:r>
            <a:r>
              <a:rPr lang="en-US" sz="7399" i="1">
                <a:solidFill>
                  <a:srgbClr val="92D050"/>
                </a:solidFill>
                <a:latin typeface="Roboto Bold"/>
              </a:rPr>
              <a:t> </a:t>
            </a:r>
            <a:r>
              <a:rPr lang="en-US" sz="7399" i="1" err="1">
                <a:solidFill>
                  <a:srgbClr val="92D050"/>
                </a:solidFill>
                <a:latin typeface="Roboto Bold"/>
              </a:rPr>
              <a:t>xanh</a:t>
            </a:r>
            <a:endParaRPr lang="en-US" sz="7399" i="1">
              <a:solidFill>
                <a:srgbClr val="92D050"/>
              </a:solidFill>
              <a:latin typeface="Roboto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940535" y="3108472"/>
            <a:ext cx="3570084" cy="1055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12"/>
              </a:lnSpc>
            </a:pPr>
            <a:r>
              <a:rPr lang="en-US" sz="7375" err="1">
                <a:solidFill>
                  <a:srgbClr val="0F3256"/>
                </a:solidFill>
                <a:latin typeface="Roboto Bold"/>
              </a:rPr>
              <a:t>Nhóm</a:t>
            </a:r>
            <a:r>
              <a:rPr lang="en-US" sz="7375">
                <a:solidFill>
                  <a:srgbClr val="0F3256"/>
                </a:solidFill>
                <a:latin typeface="Roboto Bold"/>
              </a:rPr>
              <a:t> 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25" y="-323545"/>
            <a:ext cx="18278475" cy="2069514"/>
            <a:chOff x="0" y="0"/>
            <a:chExt cx="6186311" cy="700423"/>
          </a:xfrm>
          <a:solidFill>
            <a:srgbClr val="92D050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700423"/>
            </a:xfrm>
            <a:custGeom>
              <a:avLst/>
              <a:gdLst/>
              <a:ahLst/>
              <a:cxnLst/>
              <a:rect l="l" t="t" r="r" b="b"/>
              <a:pathLst>
                <a:path w="6186311" h="700423">
                  <a:moveTo>
                    <a:pt x="6061851" y="700423"/>
                  </a:moveTo>
                  <a:lnTo>
                    <a:pt x="124460" y="700423"/>
                  </a:lnTo>
                  <a:cubicBezTo>
                    <a:pt x="55880" y="700423"/>
                    <a:pt x="0" y="644543"/>
                    <a:pt x="0" y="5759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061851" y="0"/>
                  </a:lnTo>
                  <a:cubicBezTo>
                    <a:pt x="6130431" y="0"/>
                    <a:pt x="6186311" y="55880"/>
                    <a:pt x="6186311" y="124460"/>
                  </a:cubicBezTo>
                  <a:lnTo>
                    <a:pt x="6186311" y="575963"/>
                  </a:lnTo>
                  <a:cubicBezTo>
                    <a:pt x="6186311" y="644543"/>
                    <a:pt x="6130431" y="700423"/>
                    <a:pt x="6061851" y="700423"/>
                  </a:cubicBezTo>
                  <a:close/>
                </a:path>
              </a:pathLst>
            </a:custGeom>
            <a:grpFill/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713874" y="2492968"/>
            <a:ext cx="12860251" cy="720953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349447" y="185427"/>
            <a:ext cx="7589103" cy="1051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74"/>
              </a:lnSpc>
            </a:pPr>
            <a:r>
              <a:rPr lang="en-US" sz="8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Sơ đồ triển khai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>
            <a:extLst>
              <a:ext uri="{FF2B5EF4-FFF2-40B4-BE49-F238E27FC236}">
                <a16:creationId xmlns:a16="http://schemas.microsoft.com/office/drawing/2014/main" id="{4EFFFCDC-00DE-2B3A-1A59-658A9D7EB3D7}"/>
              </a:ext>
            </a:extLst>
          </p:cNvPr>
          <p:cNvGrpSpPr/>
          <p:nvPr/>
        </p:nvGrpSpPr>
        <p:grpSpPr>
          <a:xfrm>
            <a:off x="13639800" y="0"/>
            <a:ext cx="4648200" cy="952500"/>
            <a:chOff x="0" y="0"/>
            <a:chExt cx="6186311" cy="700423"/>
          </a:xfrm>
          <a:solidFill>
            <a:srgbClr val="92D050"/>
          </a:solidFill>
        </p:grpSpPr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E8B2E879-FB59-B032-08FA-409ECFE9CDC3}"/>
                </a:ext>
              </a:extLst>
            </p:cNvPr>
            <p:cNvSpPr/>
            <p:nvPr/>
          </p:nvSpPr>
          <p:spPr>
            <a:xfrm>
              <a:off x="0" y="0"/>
              <a:ext cx="6186311" cy="700423"/>
            </a:xfrm>
            <a:custGeom>
              <a:avLst/>
              <a:gdLst/>
              <a:ahLst/>
              <a:cxnLst/>
              <a:rect l="l" t="t" r="r" b="b"/>
              <a:pathLst>
                <a:path w="6186311" h="700423">
                  <a:moveTo>
                    <a:pt x="6061851" y="700423"/>
                  </a:moveTo>
                  <a:lnTo>
                    <a:pt x="124460" y="700423"/>
                  </a:lnTo>
                  <a:cubicBezTo>
                    <a:pt x="55880" y="700423"/>
                    <a:pt x="0" y="644543"/>
                    <a:pt x="0" y="5759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061851" y="0"/>
                  </a:lnTo>
                  <a:cubicBezTo>
                    <a:pt x="6130431" y="0"/>
                    <a:pt x="6186311" y="55880"/>
                    <a:pt x="6186311" y="124460"/>
                  </a:cubicBezTo>
                  <a:lnTo>
                    <a:pt x="6186311" y="575963"/>
                  </a:lnTo>
                  <a:cubicBezTo>
                    <a:pt x="6186311" y="644543"/>
                    <a:pt x="6130431" y="700423"/>
                    <a:pt x="6061851" y="700423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pPr algn="ctr"/>
              <a:r>
                <a:rPr lang="en-US" sz="6000" b="1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Tahoma" panose="020B0604030504040204" pitchFamily="34" charset="0"/>
                </a:rPr>
                <a:t>DEMO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B169A9-92EB-B323-2CC8-7FB52AD65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136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310861"/>
            <a:ext cx="18288000" cy="1952277"/>
            <a:chOff x="0" y="0"/>
            <a:chExt cx="6186311" cy="660400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660400"/>
            </a:xfrm>
            <a:custGeom>
              <a:avLst/>
              <a:gdLst/>
              <a:ahLst/>
              <a:cxnLst/>
              <a:rect l="l" t="t" r="r" b="b"/>
              <a:pathLst>
                <a:path w="6186311" h="660400">
                  <a:moveTo>
                    <a:pt x="606185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061851" y="0"/>
                  </a:lnTo>
                  <a:cubicBezTo>
                    <a:pt x="6130431" y="0"/>
                    <a:pt x="6186311" y="55880"/>
                    <a:pt x="6186311" y="124460"/>
                  </a:cubicBezTo>
                  <a:lnTo>
                    <a:pt x="6186311" y="535940"/>
                  </a:lnTo>
                  <a:cubicBezTo>
                    <a:pt x="6186311" y="604520"/>
                    <a:pt x="6130431" y="660400"/>
                    <a:pt x="6061851" y="660400"/>
                  </a:cubicBezTo>
                  <a:close/>
                </a:path>
              </a:pathLst>
            </a:custGeom>
            <a:grpFill/>
          </p:spPr>
        </p:sp>
      </p:grp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319928"/>
              </p:ext>
            </p:extLst>
          </p:nvPr>
        </p:nvGraphicFramePr>
        <p:xfrm>
          <a:off x="1423986" y="4686300"/>
          <a:ext cx="10069753" cy="3520912"/>
        </p:xfrm>
        <a:graphic>
          <a:graphicData uri="http://schemas.openxmlformats.org/drawingml/2006/table">
            <a:tbl>
              <a:tblPr/>
              <a:tblGrid>
                <a:gridCol w="6040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291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988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549" b="1" err="1">
                          <a:solidFill>
                            <a:schemeClr val="bg1"/>
                          </a:solidFill>
                          <a:latin typeface="Roboto Bold"/>
                        </a:rPr>
                        <a:t>Thành</a:t>
                      </a:r>
                      <a:r>
                        <a:rPr lang="en-US" sz="3549" b="1">
                          <a:solidFill>
                            <a:schemeClr val="bg1"/>
                          </a:solidFill>
                          <a:latin typeface="Roboto Bold"/>
                        </a:rPr>
                        <a:t> </a:t>
                      </a:r>
                      <a:r>
                        <a:rPr lang="en-US" sz="3549" b="1" err="1">
                          <a:solidFill>
                            <a:schemeClr val="bg1"/>
                          </a:solidFill>
                          <a:latin typeface="Roboto Bold"/>
                        </a:rPr>
                        <a:t>viên</a:t>
                      </a:r>
                      <a:endParaRPr lang="en-US" sz="1100" b="1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44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549" b="1" err="1">
                          <a:solidFill>
                            <a:schemeClr val="bg1"/>
                          </a:solidFill>
                          <a:latin typeface="Roboto Bold"/>
                        </a:rPr>
                        <a:t>Nhiệm</a:t>
                      </a:r>
                      <a:r>
                        <a:rPr lang="en-US" sz="3549" b="1">
                          <a:solidFill>
                            <a:schemeClr val="bg1"/>
                          </a:solidFill>
                          <a:latin typeface="Roboto Bold"/>
                        </a:rPr>
                        <a:t> </a:t>
                      </a:r>
                      <a:r>
                        <a:rPr lang="en-US" sz="3549" b="1" err="1">
                          <a:solidFill>
                            <a:schemeClr val="bg1"/>
                          </a:solidFill>
                          <a:latin typeface="Roboto Bold"/>
                        </a:rPr>
                        <a:t>vụ</a:t>
                      </a:r>
                      <a:endParaRPr lang="en-US" sz="1100" b="1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4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258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"/>
                        </a:rPr>
                        <a:t>Nguyễn</a:t>
                      </a:r>
                      <a:r>
                        <a:rPr lang="en-US" sz="3000">
                          <a:solidFill>
                            <a:srgbClr val="000000"/>
                          </a:solidFill>
                          <a:latin typeface="Roboto"/>
                        </a:rPr>
                        <a:t> </a:t>
                      </a: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"/>
                        </a:rPr>
                        <a:t>Văn</a:t>
                      </a:r>
                      <a:r>
                        <a:rPr lang="en-US" sz="3000">
                          <a:solidFill>
                            <a:srgbClr val="000000"/>
                          </a:solidFill>
                          <a:latin typeface="Roboto"/>
                        </a:rPr>
                        <a:t> Quang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 Italics"/>
                        </a:rPr>
                        <a:t>Trưởng</a:t>
                      </a:r>
                      <a:r>
                        <a:rPr lang="en-US" sz="3000">
                          <a:solidFill>
                            <a:srgbClr val="000000"/>
                          </a:solidFill>
                          <a:latin typeface="Roboto Italics"/>
                        </a:rPr>
                        <a:t> </a:t>
                      </a: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 Italics"/>
                        </a:rPr>
                        <a:t>nhóm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258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"/>
                        </a:rPr>
                        <a:t>Trần</a:t>
                      </a:r>
                      <a:r>
                        <a:rPr lang="en-US" sz="3000">
                          <a:solidFill>
                            <a:srgbClr val="000000"/>
                          </a:solidFill>
                          <a:latin typeface="Roboto"/>
                        </a:rPr>
                        <a:t> </a:t>
                      </a: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"/>
                        </a:rPr>
                        <a:t>Công</a:t>
                      </a:r>
                      <a:r>
                        <a:rPr lang="en-US" sz="3000">
                          <a:solidFill>
                            <a:srgbClr val="000000"/>
                          </a:solidFill>
                          <a:latin typeface="Roboto"/>
                        </a:rPr>
                        <a:t> Minh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 Italics"/>
                        </a:rPr>
                        <a:t>Thành</a:t>
                      </a:r>
                      <a:r>
                        <a:rPr lang="en-US" sz="3000">
                          <a:solidFill>
                            <a:srgbClr val="000000"/>
                          </a:solidFill>
                          <a:latin typeface="Roboto Italics"/>
                        </a:rPr>
                        <a:t> </a:t>
                      </a: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 Italics"/>
                        </a:rPr>
                        <a:t>viên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258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Roboto"/>
                        </a:rPr>
                        <a:t>Phùng Văn Hiển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 Italics"/>
                        </a:rPr>
                        <a:t>Thành</a:t>
                      </a:r>
                      <a:r>
                        <a:rPr lang="en-US" sz="3000">
                          <a:solidFill>
                            <a:srgbClr val="000000"/>
                          </a:solidFill>
                          <a:latin typeface="Roboto Italics"/>
                        </a:rPr>
                        <a:t> </a:t>
                      </a: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 Italics"/>
                        </a:rPr>
                        <a:t>viên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0258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Roboto"/>
                        </a:rPr>
                        <a:t>Nguyễn Thế Hùng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 Italics"/>
                        </a:rPr>
                        <a:t>Thành</a:t>
                      </a:r>
                      <a:r>
                        <a:rPr lang="en-US" sz="3000">
                          <a:solidFill>
                            <a:srgbClr val="000000"/>
                          </a:solidFill>
                          <a:latin typeface="Roboto Italics"/>
                        </a:rPr>
                        <a:t> </a:t>
                      </a:r>
                      <a:r>
                        <a:rPr lang="en-US" sz="3000" err="1">
                          <a:solidFill>
                            <a:srgbClr val="000000"/>
                          </a:solidFill>
                          <a:latin typeface="Roboto Italics"/>
                        </a:rPr>
                        <a:t>viên</a:t>
                      </a:r>
                      <a:endParaRPr lang="en-US" sz="1100"/>
                    </a:p>
                  </a:txBody>
                  <a:tcPr anchor="ctr">
                    <a:lnL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90218" y="289667"/>
            <a:ext cx="3668205" cy="137591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5715000" y="1150788"/>
            <a:ext cx="8686800" cy="982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8800" b="1">
                <a:solidFill>
                  <a:srgbClr val="AFD44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Thực Phẩm Xanh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397946" y="9916706"/>
            <a:ext cx="7492107" cy="740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14"/>
              </a:lnSpc>
            </a:pPr>
            <a:r>
              <a:rPr lang="en-US" sz="5400" b="1" i="1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GVHD: Đặng Thái Sơn 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890054" y="2543092"/>
            <a:ext cx="3973960" cy="63583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3691" y="0"/>
            <a:ext cx="4901891" cy="10287000"/>
            <a:chOff x="0" y="0"/>
            <a:chExt cx="1747940" cy="3479800"/>
          </a:xfrm>
          <a:solidFill>
            <a:srgbClr val="92D050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1747940" cy="3479800"/>
            </a:xfrm>
            <a:custGeom>
              <a:avLst/>
              <a:gdLst/>
              <a:ahLst/>
              <a:cxnLst/>
              <a:rect l="l" t="t" r="r" b="b"/>
              <a:pathLst>
                <a:path w="1747940" h="3479800">
                  <a:moveTo>
                    <a:pt x="1623480" y="3479800"/>
                  </a:moveTo>
                  <a:lnTo>
                    <a:pt x="124460" y="3479800"/>
                  </a:lnTo>
                  <a:cubicBezTo>
                    <a:pt x="55880" y="3479800"/>
                    <a:pt x="0" y="3423920"/>
                    <a:pt x="0" y="33553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23480" y="0"/>
                  </a:lnTo>
                  <a:cubicBezTo>
                    <a:pt x="1692060" y="0"/>
                    <a:pt x="1747940" y="55880"/>
                    <a:pt x="1747940" y="124460"/>
                  </a:cubicBezTo>
                  <a:lnTo>
                    <a:pt x="1747940" y="3355340"/>
                  </a:lnTo>
                  <a:cubicBezTo>
                    <a:pt x="1747940" y="3423920"/>
                    <a:pt x="1692060" y="3479800"/>
                    <a:pt x="1623480" y="3479800"/>
                  </a:cubicBez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616104" y="1611769"/>
            <a:ext cx="3162300" cy="6569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2999"/>
              </a:lnSpc>
            </a:pP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Giới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thiệu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thành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viên</a:t>
            </a:r>
            <a:endParaRPr lang="en-US" sz="9600" spc="-299">
              <a:solidFill>
                <a:schemeClr val="bg1"/>
              </a:solidFill>
              <a:latin typeface="Roboto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990170" y="-13825"/>
            <a:ext cx="5330313" cy="1288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200"/>
              </a:lnSpc>
            </a:pPr>
            <a:r>
              <a:rPr lang="en-US" sz="6600">
                <a:solidFill>
                  <a:srgbClr val="0F3256"/>
                </a:solidFill>
                <a:latin typeface="Roboto"/>
              </a:rPr>
              <a:t>Trưởng nhóm</a:t>
            </a:r>
            <a:endParaRPr lang="en-US" sz="8000">
              <a:solidFill>
                <a:srgbClr val="0F3256"/>
              </a:solidFill>
              <a:latin typeface="Robo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98850" y="1409641"/>
            <a:ext cx="9321633" cy="86562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63587" lvl="1" indent="-431793">
              <a:lnSpc>
                <a:spcPts val="5599"/>
              </a:lnSpc>
              <a:buFont typeface="Arial"/>
              <a:buChar char="•"/>
            </a:pP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Họ tên: Nguyễn Văn Quang | PH19135</a:t>
            </a:r>
            <a:endParaRPr lang="en-US" sz="3200">
              <a:solidFill>
                <a:srgbClr val="0F325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859536" indent="-429768" rtl="0" eaLnBrk="1" latinLnBrk="0" hangingPunct="1">
              <a:lnSpc>
                <a:spcPts val="5599"/>
              </a:lnSpc>
              <a:spcBef>
                <a:spcPts val="0"/>
              </a:spcBef>
              <a:spcAft>
                <a:spcPts val="0"/>
              </a:spcAft>
              <a:buClrTx/>
              <a:buSzPts val="3600"/>
              <a:buFont typeface="Arial" panose="020B0604020202020204" pitchFamily="34" charset="0"/>
              <a:buChar char="•"/>
            </a:pP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Chịu trách nhiệm chính trong đề tài</a:t>
            </a: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Thảo luận đề tài, tìm nguồn tài nguyên, tài liệu tham khảo </a:t>
            </a: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Phác thảo giao diện trực quan trên figma</a:t>
            </a:r>
            <a:endParaRPr lang="en-US" sz="320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728216" indent="-576072" rtl="0" eaLnBrk="1" latinLnBrk="0" hangingPunct="1">
              <a:lnSpc>
                <a:spcPts val="5599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Thiết kế database, Liên kết Code</a:t>
            </a:r>
            <a:endParaRPr lang="en-US" sz="3200">
              <a:solidFill>
                <a:srgbClr val="0F325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863587" lvl="1" indent="-431793">
              <a:lnSpc>
                <a:spcPts val="5599"/>
              </a:lnSpc>
              <a:buFont typeface="Arial"/>
              <a:buChar char="•"/>
            </a:pP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Các form, report thực hiện</a:t>
            </a:r>
          </a:p>
          <a:p>
            <a:pPr marL="1727173" lvl="2" indent="-575724">
              <a:lnSpc>
                <a:spcPts val="5599"/>
              </a:lnSpc>
              <a:buFont typeface="Courier New" panose="02070309020205020404" pitchFamily="49" charset="0"/>
              <a:buChar char="o"/>
            </a:pP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Form Sản phẩm</a:t>
            </a:r>
          </a:p>
          <a:p>
            <a:pPr marL="1727173" lvl="2" indent="-575724">
              <a:lnSpc>
                <a:spcPts val="5599"/>
              </a:lnSpc>
              <a:buFont typeface="Courier New" panose="02070309020205020404" pitchFamily="49" charset="0"/>
              <a:buChar char="o"/>
            </a:pP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Form Hóa đơn</a:t>
            </a:r>
          </a:p>
          <a:p>
            <a:pPr marL="1727173" lvl="2" indent="-575724">
              <a:lnSpc>
                <a:spcPts val="5599"/>
              </a:lnSpc>
              <a:buFont typeface="Courier New" panose="02070309020205020404" pitchFamily="49" charset="0"/>
              <a:buChar char="o"/>
            </a:pP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Form Khách hàng</a:t>
            </a:r>
          </a:p>
          <a:p>
            <a:pPr marL="1727173" lvl="2" indent="-575724">
              <a:lnSpc>
                <a:spcPts val="5599"/>
              </a:lnSpc>
              <a:buFont typeface="Courier New" panose="02070309020205020404" pitchFamily="49" charset="0"/>
              <a:buChar char="o"/>
            </a:pP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Form Giỏ hàng</a:t>
            </a:r>
          </a:p>
          <a:p>
            <a:pPr marL="1727173" lvl="2" indent="-575724">
              <a:lnSpc>
                <a:spcPts val="5599"/>
              </a:lnSpc>
              <a:buFont typeface="Courier New" panose="02070309020205020404" pitchFamily="49" charset="0"/>
              <a:buChar char="o"/>
            </a:pP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Form Đối tác</a:t>
            </a:r>
            <a:endParaRPr lang="en-US" sz="3200">
              <a:solidFill>
                <a:srgbClr val="0F3256"/>
              </a:solidFill>
              <a:latin typeface="Roboto"/>
            </a:endParaRP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DDE72E5B-CD70-AD3C-62B9-B9ADA2EF5C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639800" y="5676900"/>
            <a:ext cx="3730613" cy="438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277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3691" y="0"/>
            <a:ext cx="4901891" cy="10287000"/>
            <a:chOff x="0" y="0"/>
            <a:chExt cx="1747940" cy="3479800"/>
          </a:xfrm>
          <a:solidFill>
            <a:srgbClr val="92D050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1747940" cy="3479800"/>
            </a:xfrm>
            <a:custGeom>
              <a:avLst/>
              <a:gdLst/>
              <a:ahLst/>
              <a:cxnLst/>
              <a:rect l="l" t="t" r="r" b="b"/>
              <a:pathLst>
                <a:path w="1747940" h="3479800">
                  <a:moveTo>
                    <a:pt x="1623480" y="3479800"/>
                  </a:moveTo>
                  <a:lnTo>
                    <a:pt x="124460" y="3479800"/>
                  </a:lnTo>
                  <a:cubicBezTo>
                    <a:pt x="55880" y="3479800"/>
                    <a:pt x="0" y="3423920"/>
                    <a:pt x="0" y="33553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23480" y="0"/>
                  </a:lnTo>
                  <a:cubicBezTo>
                    <a:pt x="1692060" y="0"/>
                    <a:pt x="1747940" y="55880"/>
                    <a:pt x="1747940" y="124460"/>
                  </a:cubicBezTo>
                  <a:lnTo>
                    <a:pt x="1747940" y="3355340"/>
                  </a:lnTo>
                  <a:cubicBezTo>
                    <a:pt x="1747940" y="3423920"/>
                    <a:pt x="1692060" y="3479800"/>
                    <a:pt x="1623480" y="3479800"/>
                  </a:cubicBez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616104" y="1611769"/>
            <a:ext cx="3162300" cy="6569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2999"/>
              </a:lnSpc>
            </a:pP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Giới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thiệu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thành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viên</a:t>
            </a:r>
            <a:endParaRPr lang="en-US" sz="9600" spc="-299">
              <a:solidFill>
                <a:schemeClr val="bg1"/>
              </a:solidFill>
              <a:latin typeface="Roboto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990170" y="-13825"/>
            <a:ext cx="5330313" cy="1288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200"/>
              </a:lnSpc>
            </a:pPr>
            <a:r>
              <a:rPr lang="en-US" sz="6600" err="1">
                <a:solidFill>
                  <a:srgbClr val="0F3256"/>
                </a:solidFill>
                <a:latin typeface="Roboto"/>
              </a:rPr>
              <a:t>Thành</a:t>
            </a:r>
            <a:r>
              <a:rPr lang="en-US" sz="66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6600" err="1">
                <a:solidFill>
                  <a:srgbClr val="0F3256"/>
                </a:solidFill>
                <a:latin typeface="Roboto"/>
              </a:rPr>
              <a:t>viên</a:t>
            </a:r>
            <a:endParaRPr lang="en-US" sz="8000">
              <a:solidFill>
                <a:srgbClr val="0F3256"/>
              </a:solidFill>
              <a:latin typeface="Robo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98850" y="1866900"/>
            <a:ext cx="8290300" cy="736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63587" lvl="1" indent="-431793">
              <a:lnSpc>
                <a:spcPts val="5599"/>
              </a:lnSpc>
              <a:buFont typeface="Arial"/>
              <a:buChar char="•"/>
            </a:pP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Họ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tên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Phùng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Văn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Hiển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| PH19096</a:t>
            </a:r>
            <a:endParaRPr lang="en-US" sz="3200">
              <a:solidFill>
                <a:srgbClr val="0F325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859536" indent="-429768" rtl="0" eaLnBrk="1" latinLnBrk="0" hangingPunct="1">
              <a:lnSpc>
                <a:spcPts val="5599"/>
              </a:lnSpc>
              <a:spcBef>
                <a:spcPts val="0"/>
              </a:spcBef>
              <a:spcAft>
                <a:spcPts val="0"/>
              </a:spcAft>
              <a:buClrTx/>
              <a:buSzPts val="3600"/>
              <a:buFont typeface="Arial" panose="020B0604020202020204" pitchFamily="34" charset="0"/>
              <a:buChar char="•"/>
            </a:pP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Chịu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trách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nhiệm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chính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trong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đề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tài</a:t>
            </a:r>
            <a:endParaRPr lang="en-US" sz="320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 err="1">
                <a:solidFill>
                  <a:srgbClr val="0F3256"/>
                </a:solidFill>
                <a:latin typeface="Roboto"/>
              </a:rPr>
              <a:t>Thảo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luận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đề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tài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,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tìm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nguồn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tài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nguyên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,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tài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liệu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tham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khảo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 err="1">
                <a:solidFill>
                  <a:srgbClr val="0F3256"/>
                </a:solidFill>
                <a:latin typeface="Roboto"/>
              </a:rPr>
              <a:t>Thảo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luận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sơ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bộ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về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giao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diện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</a:p>
          <a:p>
            <a:pPr marL="863587" lvl="1" indent="-431793">
              <a:lnSpc>
                <a:spcPts val="5599"/>
              </a:lnSpc>
              <a:buFont typeface="Arial"/>
              <a:buChar char="•"/>
            </a:pPr>
            <a:r>
              <a:rPr lang="en-US" sz="3200" err="1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Các</a:t>
            </a: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form, report </a:t>
            </a:r>
            <a:r>
              <a:rPr lang="en-US" sz="3200" err="1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thực</a:t>
            </a: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hiện</a:t>
            </a:r>
            <a:endParaRPr lang="en-US" sz="3200">
              <a:solidFill>
                <a:srgbClr val="0F325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Form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Màn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hình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chào</a:t>
            </a:r>
            <a:endParaRPr lang="en-US" sz="3200">
              <a:solidFill>
                <a:srgbClr val="0F3256"/>
              </a:solidFill>
              <a:latin typeface="Roboto"/>
            </a:endParaRP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Form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Màn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hình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chính</a:t>
            </a:r>
            <a:endParaRPr lang="en-US" sz="3200">
              <a:solidFill>
                <a:srgbClr val="0F3256"/>
              </a:solidFill>
              <a:latin typeface="Roboto"/>
            </a:endParaRP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Form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Ưu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đãi</a:t>
            </a:r>
            <a:endParaRPr lang="en-US" sz="3200">
              <a:solidFill>
                <a:srgbClr val="0F3256"/>
              </a:solidFill>
              <a:latin typeface="Roboto"/>
            </a:endParaRP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Form </a:t>
            </a:r>
            <a:r>
              <a:rPr lang="en-US" sz="3200" err="1">
                <a:solidFill>
                  <a:srgbClr val="0F3256"/>
                </a:solidFill>
                <a:latin typeface="Roboto"/>
              </a:rPr>
              <a:t>Đơn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 hàng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DDE72E5B-CD70-AD3C-62B9-B9ADA2EF5C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639800" y="5676900"/>
            <a:ext cx="3730613" cy="438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589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3691" y="0"/>
            <a:ext cx="4901891" cy="10287000"/>
            <a:chOff x="0" y="0"/>
            <a:chExt cx="1747940" cy="3479800"/>
          </a:xfrm>
          <a:solidFill>
            <a:srgbClr val="92D050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1747940" cy="3479800"/>
            </a:xfrm>
            <a:custGeom>
              <a:avLst/>
              <a:gdLst/>
              <a:ahLst/>
              <a:cxnLst/>
              <a:rect l="l" t="t" r="r" b="b"/>
              <a:pathLst>
                <a:path w="1747940" h="3479800">
                  <a:moveTo>
                    <a:pt x="1623480" y="3479800"/>
                  </a:moveTo>
                  <a:lnTo>
                    <a:pt x="124460" y="3479800"/>
                  </a:lnTo>
                  <a:cubicBezTo>
                    <a:pt x="55880" y="3479800"/>
                    <a:pt x="0" y="3423920"/>
                    <a:pt x="0" y="33553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23480" y="0"/>
                  </a:lnTo>
                  <a:cubicBezTo>
                    <a:pt x="1692060" y="0"/>
                    <a:pt x="1747940" y="55880"/>
                    <a:pt x="1747940" y="124460"/>
                  </a:cubicBezTo>
                  <a:lnTo>
                    <a:pt x="1747940" y="3355340"/>
                  </a:lnTo>
                  <a:cubicBezTo>
                    <a:pt x="1747940" y="3423920"/>
                    <a:pt x="1692060" y="3479800"/>
                    <a:pt x="1623480" y="3479800"/>
                  </a:cubicBez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616104" y="1611769"/>
            <a:ext cx="3162300" cy="6569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2999"/>
              </a:lnSpc>
            </a:pP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Giới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thiệu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thành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viên</a:t>
            </a:r>
            <a:endParaRPr lang="en-US" sz="9600" spc="-299">
              <a:solidFill>
                <a:schemeClr val="bg1"/>
              </a:solidFill>
              <a:latin typeface="Roboto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990170" y="-13825"/>
            <a:ext cx="5330313" cy="1288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200"/>
              </a:lnSpc>
            </a:pPr>
            <a:r>
              <a:rPr lang="en-US" sz="6600" err="1">
                <a:solidFill>
                  <a:srgbClr val="0F3256"/>
                </a:solidFill>
                <a:latin typeface="Roboto"/>
              </a:rPr>
              <a:t>Thành</a:t>
            </a:r>
            <a:r>
              <a:rPr lang="en-US" sz="66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6600" err="1">
                <a:solidFill>
                  <a:srgbClr val="0F3256"/>
                </a:solidFill>
                <a:latin typeface="Roboto"/>
              </a:rPr>
              <a:t>viên</a:t>
            </a:r>
            <a:endParaRPr lang="en-US" sz="8000">
              <a:solidFill>
                <a:srgbClr val="0F3256"/>
              </a:solidFill>
              <a:latin typeface="Robo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98850" y="1866900"/>
            <a:ext cx="8290300" cy="736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63587" lvl="1" indent="-431793">
              <a:lnSpc>
                <a:spcPts val="5599"/>
              </a:lnSpc>
              <a:buFont typeface="Arial"/>
              <a:buChar char="•"/>
            </a:pP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Họ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tên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Nguyễn Thế Hùng | PH19080</a:t>
            </a:r>
            <a:endParaRPr lang="en-US" sz="3200">
              <a:solidFill>
                <a:srgbClr val="0F325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859536" indent="-429768" rtl="0" eaLnBrk="1" latinLnBrk="0" hangingPunct="1">
              <a:lnSpc>
                <a:spcPts val="5599"/>
              </a:lnSpc>
              <a:spcBef>
                <a:spcPts val="0"/>
              </a:spcBef>
              <a:spcAft>
                <a:spcPts val="0"/>
              </a:spcAft>
              <a:buClrTx/>
              <a:buSzPts val="3600"/>
              <a:buFont typeface="Arial" panose="020B0604020202020204" pitchFamily="34" charset="0"/>
              <a:buChar char="•"/>
            </a:pP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Chịu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trách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nhiệm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chính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trong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đề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tài</a:t>
            </a:r>
            <a:endParaRPr lang="en-US" sz="320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Thảo luận đề tài, tìm nguồn tài nguyên, tài liệu tham khảo </a:t>
            </a: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Lập báo cáo dự án nhóm</a:t>
            </a:r>
          </a:p>
          <a:p>
            <a:pPr marL="1813531" lvl="2" indent="-604510" algn="just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Thiết kế sơ đồ kiến trúc, hệ thống</a:t>
            </a:r>
          </a:p>
          <a:p>
            <a:pPr marL="863587" lvl="1" indent="-431793">
              <a:lnSpc>
                <a:spcPts val="5599"/>
              </a:lnSpc>
              <a:buFont typeface="Arial"/>
              <a:buChar char="•"/>
            </a:pP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Các form, report </a:t>
            </a:r>
            <a:r>
              <a:rPr lang="en-US" sz="3200" err="1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thực</a:t>
            </a: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hiện</a:t>
            </a:r>
            <a:endParaRPr lang="en-US" sz="3200">
              <a:solidFill>
                <a:srgbClr val="0F325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813531" lvl="2" indent="-604510" algn="just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Form Thông tin cá nhân</a:t>
            </a:r>
          </a:p>
          <a:p>
            <a:pPr marL="1813531" lvl="2" indent="-604510" algn="just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Form Thống kê doanh thu</a:t>
            </a:r>
          </a:p>
          <a:p>
            <a:pPr marL="1813531" lvl="2" indent="-604510" algn="just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Update giao diện app 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DDE72E5B-CD70-AD3C-62B9-B9ADA2EF5C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639800" y="5676900"/>
            <a:ext cx="3730613" cy="438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454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3691" y="0"/>
            <a:ext cx="4901891" cy="10287000"/>
            <a:chOff x="0" y="0"/>
            <a:chExt cx="1747940" cy="3479800"/>
          </a:xfrm>
          <a:solidFill>
            <a:srgbClr val="92D050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1747940" cy="3479800"/>
            </a:xfrm>
            <a:custGeom>
              <a:avLst/>
              <a:gdLst/>
              <a:ahLst/>
              <a:cxnLst/>
              <a:rect l="l" t="t" r="r" b="b"/>
              <a:pathLst>
                <a:path w="1747940" h="3479800">
                  <a:moveTo>
                    <a:pt x="1623480" y="3479800"/>
                  </a:moveTo>
                  <a:lnTo>
                    <a:pt x="124460" y="3479800"/>
                  </a:lnTo>
                  <a:cubicBezTo>
                    <a:pt x="55880" y="3479800"/>
                    <a:pt x="0" y="3423920"/>
                    <a:pt x="0" y="33553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23480" y="0"/>
                  </a:lnTo>
                  <a:cubicBezTo>
                    <a:pt x="1692060" y="0"/>
                    <a:pt x="1747940" y="55880"/>
                    <a:pt x="1747940" y="124460"/>
                  </a:cubicBezTo>
                  <a:lnTo>
                    <a:pt x="1747940" y="3355340"/>
                  </a:lnTo>
                  <a:cubicBezTo>
                    <a:pt x="1747940" y="3423920"/>
                    <a:pt x="1692060" y="3479800"/>
                    <a:pt x="1623480" y="3479800"/>
                  </a:cubicBezTo>
                  <a:close/>
                </a:path>
              </a:pathLst>
            </a:custGeom>
            <a:grpFill/>
          </p:spPr>
        </p:sp>
      </p:grpSp>
      <p:sp>
        <p:nvSpPr>
          <p:cNvPr id="4" name="TextBox 4"/>
          <p:cNvSpPr txBox="1"/>
          <p:nvPr/>
        </p:nvSpPr>
        <p:spPr>
          <a:xfrm>
            <a:off x="616104" y="1611769"/>
            <a:ext cx="3162300" cy="6569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2999"/>
              </a:lnSpc>
            </a:pP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Giới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thiệu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thành</a:t>
            </a:r>
            <a:r>
              <a:rPr lang="en-US" sz="9600" spc="-299">
                <a:solidFill>
                  <a:schemeClr val="bg1"/>
                </a:solidFill>
                <a:latin typeface="Roboto Bold"/>
              </a:rPr>
              <a:t> </a:t>
            </a:r>
            <a:r>
              <a:rPr lang="en-US" sz="9600" spc="-299" err="1">
                <a:solidFill>
                  <a:schemeClr val="bg1"/>
                </a:solidFill>
                <a:latin typeface="Roboto Bold"/>
              </a:rPr>
              <a:t>viên</a:t>
            </a:r>
            <a:endParaRPr lang="en-US" sz="9600" spc="-299">
              <a:solidFill>
                <a:schemeClr val="bg1"/>
              </a:solidFill>
              <a:latin typeface="Roboto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990170" y="-13825"/>
            <a:ext cx="5330313" cy="1288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200"/>
              </a:lnSpc>
            </a:pPr>
            <a:r>
              <a:rPr lang="en-US" sz="6600" err="1">
                <a:solidFill>
                  <a:srgbClr val="0F3256"/>
                </a:solidFill>
                <a:latin typeface="Roboto"/>
              </a:rPr>
              <a:t>Thành</a:t>
            </a:r>
            <a:r>
              <a:rPr lang="en-US" sz="6600">
                <a:solidFill>
                  <a:srgbClr val="0F3256"/>
                </a:solidFill>
                <a:latin typeface="Roboto"/>
              </a:rPr>
              <a:t> </a:t>
            </a:r>
            <a:r>
              <a:rPr lang="en-US" sz="6600" err="1">
                <a:solidFill>
                  <a:srgbClr val="0F3256"/>
                </a:solidFill>
                <a:latin typeface="Roboto"/>
              </a:rPr>
              <a:t>viên</a:t>
            </a:r>
            <a:endParaRPr lang="en-US" sz="8000">
              <a:solidFill>
                <a:srgbClr val="0F3256"/>
              </a:solidFill>
              <a:latin typeface="Robo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98850" y="1866900"/>
            <a:ext cx="8290300" cy="736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63587" lvl="1" indent="-431793">
              <a:lnSpc>
                <a:spcPts val="5599"/>
              </a:lnSpc>
              <a:buFont typeface="Arial"/>
              <a:buChar char="•"/>
            </a:pP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Họ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tên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en-US" sz="3200">
                <a:solidFill>
                  <a:srgbClr val="0F3256"/>
                </a:solidFill>
                <a:latin typeface="Roboto"/>
              </a:rPr>
              <a:t>Trần Công Minh | PH19127</a:t>
            </a:r>
            <a:endParaRPr lang="en-US" sz="3200">
              <a:solidFill>
                <a:srgbClr val="0F325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859536" indent="-429768" rtl="0" eaLnBrk="1" latinLnBrk="0" hangingPunct="1">
              <a:lnSpc>
                <a:spcPts val="5599"/>
              </a:lnSpc>
              <a:spcBef>
                <a:spcPts val="0"/>
              </a:spcBef>
              <a:spcAft>
                <a:spcPts val="0"/>
              </a:spcAft>
              <a:buClrTx/>
              <a:buSzPts val="3600"/>
              <a:buFont typeface="Arial" panose="020B0604020202020204" pitchFamily="34" charset="0"/>
              <a:buChar char="•"/>
            </a:pP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Chịu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trách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nhiệm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chính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trong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đề</a:t>
            </a:r>
            <a:r>
              <a:rPr lang="en-US" sz="3200" kern="1200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kern="1200" err="1">
                <a:solidFill>
                  <a:srgbClr val="0F325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tài</a:t>
            </a:r>
            <a:endParaRPr lang="en-US" sz="320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Thảo luận đề tài, tìm nguồn tài nguyên, tài liệu tham khảo </a:t>
            </a: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Thảo luận sơ bộ về giao diện </a:t>
            </a:r>
          </a:p>
          <a:p>
            <a:pPr marL="1813531" lvl="2" indent="-604510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Vẽ sơ đồ User Case</a:t>
            </a:r>
          </a:p>
          <a:p>
            <a:pPr marL="863587" lvl="1" indent="-431793">
              <a:lnSpc>
                <a:spcPts val="5599"/>
              </a:lnSpc>
              <a:buFont typeface="Arial"/>
              <a:buChar char="•"/>
            </a:pP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Các form, report </a:t>
            </a:r>
            <a:r>
              <a:rPr lang="en-US" sz="3200" err="1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thực</a:t>
            </a:r>
            <a:r>
              <a:rPr lang="en-US" sz="3200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err="1">
                <a:solidFill>
                  <a:srgbClr val="0F325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hiện</a:t>
            </a:r>
            <a:endParaRPr lang="en-US" sz="3200">
              <a:solidFill>
                <a:srgbClr val="0F325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813531" lvl="2" indent="-604510" algn="just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Form Đăng nhập</a:t>
            </a:r>
          </a:p>
          <a:p>
            <a:pPr marL="1813531" lvl="2" indent="-604510" algn="just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Form Tạo tài khoản</a:t>
            </a:r>
          </a:p>
          <a:p>
            <a:pPr marL="1813531" lvl="2" indent="-604510" algn="just">
              <a:lnSpc>
                <a:spcPts val="5879"/>
              </a:lnSpc>
              <a:buFont typeface="Arial"/>
              <a:buChar char="⚬"/>
            </a:pPr>
            <a:r>
              <a:rPr lang="en-US" sz="3200">
                <a:solidFill>
                  <a:srgbClr val="0F3256"/>
                </a:solidFill>
                <a:latin typeface="Roboto"/>
              </a:rPr>
              <a:t>Form Đổi mật khẩu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DDE72E5B-CD70-AD3C-62B9-B9ADA2EF5C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639800" y="5676900"/>
            <a:ext cx="3730613" cy="438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28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04996" y="0"/>
            <a:ext cx="5370579" cy="10287000"/>
            <a:chOff x="0" y="0"/>
            <a:chExt cx="1816714" cy="3479800"/>
          </a:xfrm>
          <a:solidFill>
            <a:srgbClr val="92D050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1816714" cy="3479800"/>
            </a:xfrm>
            <a:custGeom>
              <a:avLst/>
              <a:gdLst/>
              <a:ahLst/>
              <a:cxnLst/>
              <a:rect l="l" t="t" r="r" b="b"/>
              <a:pathLst>
                <a:path w="1816714" h="3479800">
                  <a:moveTo>
                    <a:pt x="1692254" y="3479800"/>
                  </a:moveTo>
                  <a:lnTo>
                    <a:pt x="124460" y="3479800"/>
                  </a:lnTo>
                  <a:cubicBezTo>
                    <a:pt x="55880" y="3479800"/>
                    <a:pt x="0" y="3423920"/>
                    <a:pt x="0" y="33553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92254" y="0"/>
                  </a:lnTo>
                  <a:cubicBezTo>
                    <a:pt x="1760834" y="0"/>
                    <a:pt x="1816714" y="55880"/>
                    <a:pt x="1816714" y="124460"/>
                  </a:cubicBezTo>
                  <a:lnTo>
                    <a:pt x="1816714" y="3355340"/>
                  </a:lnTo>
                  <a:cubicBezTo>
                    <a:pt x="1816714" y="3423920"/>
                    <a:pt x="1760834" y="3479800"/>
                    <a:pt x="1692254" y="3479800"/>
                  </a:cubicBezTo>
                  <a:close/>
                </a:path>
              </a:pathLst>
            </a:custGeom>
            <a:grpFill/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1106" t="4915" b="2486"/>
          <a:stretch>
            <a:fillRect/>
          </a:stretch>
        </p:blipFill>
        <p:spPr>
          <a:xfrm>
            <a:off x="1676400" y="705527"/>
            <a:ext cx="10375625" cy="887594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3719087" y="4196157"/>
            <a:ext cx="4742396" cy="18946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8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Sơ đồ </a:t>
            </a:r>
          </a:p>
          <a:p>
            <a:pPr algn="ctr">
              <a:lnSpc>
                <a:spcPts val="7279"/>
              </a:lnSpc>
            </a:pPr>
            <a:r>
              <a:rPr lang="en-US" sz="8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 Case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25" y="-323545"/>
            <a:ext cx="18278475" cy="2069514"/>
            <a:chOff x="0" y="0"/>
            <a:chExt cx="6186311" cy="700423"/>
          </a:xfrm>
          <a:solidFill>
            <a:srgbClr val="92D050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700423"/>
            </a:xfrm>
            <a:custGeom>
              <a:avLst/>
              <a:gdLst/>
              <a:ahLst/>
              <a:cxnLst/>
              <a:rect l="l" t="t" r="r" b="b"/>
              <a:pathLst>
                <a:path w="6186311" h="700423">
                  <a:moveTo>
                    <a:pt x="6061851" y="700423"/>
                  </a:moveTo>
                  <a:lnTo>
                    <a:pt x="124460" y="700423"/>
                  </a:lnTo>
                  <a:cubicBezTo>
                    <a:pt x="55880" y="700423"/>
                    <a:pt x="0" y="644543"/>
                    <a:pt x="0" y="5759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061851" y="0"/>
                  </a:lnTo>
                  <a:cubicBezTo>
                    <a:pt x="6130431" y="0"/>
                    <a:pt x="6186311" y="55880"/>
                    <a:pt x="6186311" y="124460"/>
                  </a:cubicBezTo>
                  <a:lnTo>
                    <a:pt x="6186311" y="575963"/>
                  </a:lnTo>
                  <a:cubicBezTo>
                    <a:pt x="6186311" y="644543"/>
                    <a:pt x="6130431" y="700423"/>
                    <a:pt x="6061851" y="700423"/>
                  </a:cubicBezTo>
                  <a:close/>
                </a:path>
              </a:pathLst>
            </a:custGeom>
            <a:grpFill/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147640" y="2400300"/>
            <a:ext cx="9992718" cy="709054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793976" y="185427"/>
            <a:ext cx="8700047" cy="1051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74"/>
              </a:lnSpc>
            </a:pPr>
            <a:r>
              <a:rPr lang="en-US" sz="8000" b="1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Tổ</a:t>
            </a:r>
            <a:r>
              <a:rPr lang="en-US" sz="8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8000" b="1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chức</a:t>
            </a:r>
            <a:r>
              <a:rPr lang="en-US" sz="8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8000" b="1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ứng</a:t>
            </a:r>
            <a:r>
              <a:rPr lang="en-US" sz="8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8000" b="1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dụng</a:t>
            </a:r>
            <a:endParaRPr lang="en-US" sz="8000" b="1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25" y="-323545"/>
            <a:ext cx="18278475" cy="2069514"/>
            <a:chOff x="0" y="0"/>
            <a:chExt cx="6186311" cy="700423"/>
          </a:xfrm>
          <a:solidFill>
            <a:srgbClr val="92D050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700423"/>
            </a:xfrm>
            <a:custGeom>
              <a:avLst/>
              <a:gdLst/>
              <a:ahLst/>
              <a:cxnLst/>
              <a:rect l="l" t="t" r="r" b="b"/>
              <a:pathLst>
                <a:path w="6186311" h="700423">
                  <a:moveTo>
                    <a:pt x="6061851" y="700423"/>
                  </a:moveTo>
                  <a:lnTo>
                    <a:pt x="124460" y="700423"/>
                  </a:lnTo>
                  <a:cubicBezTo>
                    <a:pt x="55880" y="700423"/>
                    <a:pt x="0" y="644543"/>
                    <a:pt x="0" y="5759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061851" y="0"/>
                  </a:lnTo>
                  <a:cubicBezTo>
                    <a:pt x="6130431" y="0"/>
                    <a:pt x="6186311" y="55880"/>
                    <a:pt x="6186311" y="124460"/>
                  </a:cubicBezTo>
                  <a:lnTo>
                    <a:pt x="6186311" y="575963"/>
                  </a:lnTo>
                  <a:cubicBezTo>
                    <a:pt x="6186311" y="644543"/>
                    <a:pt x="6130431" y="700423"/>
                    <a:pt x="6061851" y="700423"/>
                  </a:cubicBezTo>
                  <a:close/>
                </a:path>
              </a:pathLst>
            </a:custGeom>
            <a:grpFill/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7534" y="3543300"/>
            <a:ext cx="16712931" cy="422525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595368" y="166239"/>
            <a:ext cx="6130032" cy="1051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74"/>
              </a:lnSpc>
            </a:pPr>
            <a:r>
              <a:rPr lang="en-US" sz="8000" b="1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Cơ</a:t>
            </a:r>
            <a:r>
              <a:rPr lang="en-US" sz="8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8000" b="1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sở</a:t>
            </a:r>
            <a:r>
              <a:rPr lang="en-US" sz="8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8000" b="1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dữ</a:t>
            </a:r>
            <a:r>
              <a:rPr lang="en-US" sz="80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8000" b="1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liệu</a:t>
            </a:r>
            <a:endParaRPr lang="en-US" sz="8000" b="1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326</Words>
  <Application>Microsoft Office PowerPoint</Application>
  <PresentationFormat>Custom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Roboto Italics</vt:lpstr>
      <vt:lpstr>Calibri</vt:lpstr>
      <vt:lpstr>Roboto Bold</vt:lpstr>
      <vt:lpstr>Courier New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Nhiệm vụ và Mục tiêu của chúng tôi</dc:title>
  <cp:lastModifiedBy>Nguyen The</cp:lastModifiedBy>
  <cp:revision>4</cp:revision>
  <dcterms:created xsi:type="dcterms:W3CDTF">2006-08-16T00:00:00Z</dcterms:created>
  <dcterms:modified xsi:type="dcterms:W3CDTF">2022-08-11T17:09:40Z</dcterms:modified>
  <dc:identifier>DAFI7DHAtzU</dc:identifier>
</cp:coreProperties>
</file>

<file path=docProps/thumbnail.jpeg>
</file>